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9" r:id="rId3"/>
    <p:sldId id="264" r:id="rId4"/>
    <p:sldId id="265" r:id="rId5"/>
    <p:sldId id="284" r:id="rId6"/>
    <p:sldId id="289" r:id="rId7"/>
    <p:sldId id="292" r:id="rId8"/>
    <p:sldId id="296" r:id="rId9"/>
    <p:sldId id="266" r:id="rId10"/>
    <p:sldId id="321" r:id="rId11"/>
    <p:sldId id="320" r:id="rId12"/>
    <p:sldId id="319" r:id="rId13"/>
    <p:sldId id="301" r:id="rId14"/>
    <p:sldId id="300" r:id="rId15"/>
    <p:sldId id="312" r:id="rId16"/>
    <p:sldId id="313" r:id="rId17"/>
    <p:sldId id="315" r:id="rId18"/>
    <p:sldId id="304" r:id="rId19"/>
    <p:sldId id="317" r:id="rId20"/>
    <p:sldId id="302" r:id="rId21"/>
    <p:sldId id="307" r:id="rId22"/>
    <p:sldId id="322" r:id="rId23"/>
  </p:sldIdLst>
  <p:sldSz cx="12192000" cy="6858000"/>
  <p:notesSz cx="6858000" cy="9144000"/>
  <p:embeddedFontLst>
    <p:embeddedFont>
      <p:font typeface="Greycliff CF" pitchFamily="2" charset="77"/>
      <p:regular r:id="rId24"/>
      <p:italic r:id="rId25"/>
    </p:embeddedFont>
    <p:embeddedFont>
      <p:font typeface="Greycliff CF Bold" pitchFamily="2" charset="77"/>
      <p:bold r:id="rId26"/>
      <p:italic r:id="rId27"/>
      <p:boldItalic r:id="rId28"/>
    </p:embeddedFont>
    <p:embeddedFont>
      <p:font typeface="Greycliff CF Demi Bold" pitchFamily="2" charset="77"/>
      <p:regular r:id="rId29"/>
      <p:bold r:id="rId30"/>
      <p:italic r:id="rId31"/>
      <p:boldItalic r:id="rId32"/>
    </p:embeddedFont>
    <p:embeddedFont>
      <p:font typeface="Greycliff CF Medium" pitchFamily="2" charset="77"/>
      <p:regular r:id="rId33"/>
      <p: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93"/>
    <a:srgbClr val="C6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276"/>
    <p:restoredTop sz="96229"/>
  </p:normalViewPr>
  <p:slideViewPr>
    <p:cSldViewPr snapToGrid="0">
      <p:cViewPr varScale="1">
        <p:scale>
          <a:sx n="112" d="100"/>
          <a:sy n="112" d="100"/>
        </p:scale>
        <p:origin x="216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5FDD8-3848-E7AA-C796-64A0BA2F2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2F05D9-4F08-2724-AF50-3B1AE87FB6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B39BF-A2AF-4EFA-BD9C-B66605F52A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9347EA-3A5A-244B-A807-EC24C3C9D878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619DD-9319-67CD-93CC-8C8B14DF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FE98C-2D9C-3CC3-9CA1-A549788D5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619CD-3746-5048-8308-0F416D607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150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EF9A2-A687-24FD-8CC6-ABD9D4C5B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6514B3-10A1-94BB-6C33-93EF7844A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6DAF3-337C-4025-63C7-D9CBDA7E67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9347EA-3A5A-244B-A807-EC24C3C9D878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98463-FC9D-3527-5417-EFA298EE3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78ACA-6D25-0802-CD63-D3B57F66C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619CD-3746-5048-8308-0F416D607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33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3389D3-6428-DF44-463A-E605816222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A90F13-44F6-E2BF-581F-E4B859F25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DF3B2-5056-031E-7363-E5B4AF7694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9347EA-3A5A-244B-A807-EC24C3C9D878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1C8FC6-2388-B816-8581-6EB46BE4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342C9-6030-56C1-FFA1-4EDCBCD4C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619CD-3746-5048-8308-0F416D607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36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C80BC-EA99-4B3A-F61E-CEB406661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CC47A-A67F-1A0B-1D55-7359C2042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F102F-B2AC-38DC-4708-DD9DE47BCC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9347EA-3A5A-244B-A807-EC24C3C9D878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24852-F9B0-9612-A344-9C72886F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5534A-39B1-8059-3A87-0090F7E9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619CD-3746-5048-8308-0F416D607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496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1EA12-A2C7-3F63-1CF8-9D6DBCEAF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182D0-CC24-BBEE-230E-2B67E97EA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9968D-3D45-FEB8-B632-65A58A04EF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9347EA-3A5A-244B-A807-EC24C3C9D878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F101B-7826-2BEC-837C-A5E0CF8A6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5FD98D-AC61-13A2-866A-52E2762A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619CD-3746-5048-8308-0F416D607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9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77C64-17A6-E125-AB42-DA6046F16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1BBD6-7A47-05CD-7168-8BAD2C1F5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779C71-3975-CA0E-BE5C-E29D35281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CE2758-FF22-99AA-C655-29438065CE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9347EA-3A5A-244B-A807-EC24C3C9D878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5ECAAD-06EF-9B47-A6C7-42B7FF1F6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AC4D00-5DC9-D25F-83CA-22AD7AB80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619CD-3746-5048-8308-0F416D607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45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EF6E5-3140-CDC2-7096-A469B89F2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1693B3-D75D-CCDD-DD7F-08EA400B0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545278-E514-EF7C-F45E-51AAB695B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FD6B3-86E7-E462-D285-024DAB95B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F55CD1-69AE-EED6-E253-40552359C0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64A740-6E29-E677-BD42-33FAE3EFB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9347EA-3A5A-244B-A807-EC24C3C9D878}" type="datetimeFigureOut">
              <a:rPr lang="en-US" smtClean="0"/>
              <a:t>8/17/26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31BAE7-A73C-0A05-8FE0-ABC930D60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3B8AF9-73CA-3935-09CC-C3FED0DC8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619CD-3746-5048-8308-0F416D607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93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D7306-8FD2-B56B-84B7-2F847F1E2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4572AB-385D-9F7B-6805-3F86FC83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9347EA-3A5A-244B-A807-EC24C3C9D878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879865-D5C1-665A-13E9-7C33C482E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BA777-F015-761B-0F67-377B0AFA5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619CD-3746-5048-8308-0F416D607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82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CBB79E-E326-0552-83A0-DBC67E676D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9347EA-3A5A-244B-A807-EC24C3C9D878}" type="datetimeFigureOut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D69789-CF38-4F6E-9172-06F60BA9F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D6A91-044E-C71A-D42F-993B6A359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619CD-3746-5048-8308-0F416D607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683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82BEB-23B9-FA8F-3FC2-1CD00B535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4253B-A0C1-F4BB-0941-EE0AAABDF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94E9FB-D135-1724-7594-B8A018128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BA46E5-848F-0DAE-8E26-6167CFD7C0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9347EA-3A5A-244B-A807-EC24C3C9D878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32C5E-2662-1311-F71E-8EA5D6724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AD21CD-9FEF-1E4B-42BF-17152466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619CD-3746-5048-8308-0F416D607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10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B0188-7084-0F59-1398-AB69A4327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2F0C06-4540-6CF2-715B-3C95E3CA0A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2DF3EA-943C-C267-FE48-B927DFF93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3CDA58-A1D6-7D18-4C39-52DBCE43DC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9347EA-3A5A-244B-A807-EC24C3C9D878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3B4B81-EB1A-5F93-A07D-163DB3586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610E7-4F1B-3F96-05D4-A239DD592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619CD-3746-5048-8308-0F416D607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76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66E682-4DC4-C5DA-BEDF-AF395E3C7DEE}"/>
              </a:ext>
            </a:extLst>
          </p:cNvPr>
          <p:cNvPicPr>
            <a:picLocks/>
          </p:cNvPicPr>
          <p:nvPr userDrawn="1"/>
        </p:nvPicPr>
        <p:blipFill>
          <a:blip r:embed="rId13">
            <a:duotone>
              <a:schemeClr val="accent6">
                <a:shade val="45000"/>
                <a:satMod val="135000"/>
              </a:schemeClr>
              <a:prstClr val="white"/>
            </a:duotone>
            <a:alphaModFix amt="31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75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3340" y="-40005"/>
            <a:ext cx="12298680" cy="69380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CB38EA-B386-58C7-2CDB-810C6CA4C188}"/>
              </a:ext>
            </a:extLst>
          </p:cNvPr>
          <p:cNvSpPr txBox="1"/>
          <p:nvPr userDrawn="1"/>
        </p:nvSpPr>
        <p:spPr>
          <a:xfrm>
            <a:off x="1" y="6550223"/>
            <a:ext cx="343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dirty="0">
                <a:solidFill>
                  <a:srgbClr val="005493"/>
                </a:solidFill>
                <a:latin typeface="Greycliff CF Demi Bold" pitchFamily="2" charset="77"/>
              </a:rPr>
              <a:t>North Barrington Zoning Code Update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0D7546-F7DD-C262-026D-25E5780599FB}"/>
              </a:ext>
            </a:extLst>
          </p:cNvPr>
          <p:cNvSpPr txBox="1"/>
          <p:nvPr userDrawn="1"/>
        </p:nvSpPr>
        <p:spPr>
          <a:xfrm>
            <a:off x="8757423" y="6554680"/>
            <a:ext cx="343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i="0" dirty="0" err="1">
                <a:solidFill>
                  <a:srgbClr val="005493"/>
                </a:solidFill>
                <a:latin typeface="Greycliff CF Demi Bold" pitchFamily="2" charset="77"/>
              </a:rPr>
              <a:t>Camiros</a:t>
            </a:r>
            <a:endParaRPr lang="en-US" sz="1400" b="1" i="0" dirty="0">
              <a:solidFill>
                <a:srgbClr val="005493"/>
              </a:solidFill>
              <a:latin typeface="Greycliff CF Demi 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18069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40FACA-E0A5-C21A-66AB-6B75849E7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22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52927-0C58-BFDE-CF22-9C6DAE5B9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273189-EC26-B264-D618-ACC0FCEFE669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Site Standards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General Development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86A9EB-74AB-DE65-9210-C51C24ABD12A}"/>
              </a:ext>
            </a:extLst>
          </p:cNvPr>
          <p:cNvSpPr txBox="1"/>
          <p:nvPr/>
        </p:nvSpPr>
        <p:spPr>
          <a:xfrm>
            <a:off x="1770719" y="771790"/>
            <a:ext cx="9282091" cy="5606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/>
            <a:r>
              <a:rPr lang="en-US" sz="2200" b="1" dirty="0">
                <a:solidFill>
                  <a:srgbClr val="005493"/>
                </a:solidFill>
                <a:latin typeface="Greycliff CF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Development regulations of general applicability</a:t>
            </a:r>
          </a:p>
          <a:p>
            <a:pPr marR="0" lvl="0"/>
            <a:endParaRPr lang="en-US" sz="2200" dirty="0">
              <a:effectLst/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Aft>
                <a:spcPts val="200"/>
              </a:spcAft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Fences + Walls</a:t>
            </a:r>
            <a:r>
              <a:rPr lang="en-US" sz="2200" i="1" dirty="0">
                <a:solidFill>
                  <a:srgbClr val="005493"/>
                </a:solidFill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Updated + simplified </a:t>
            </a: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Fences permitted in front or corner side yard but limited to 36 inches in height + must be open fences (wrought iron, aluminum, or split rail)</a:t>
            </a: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All other yards limited to a maximum height of 48 inches</a:t>
            </a: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Fence exceptions: animals, swimming pools, sports courts</a:t>
            </a: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Material restrictions</a:t>
            </a:r>
          </a:p>
          <a:p>
            <a:pPr marL="342900" marR="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Garden fences permitted</a:t>
            </a:r>
          </a:p>
          <a:p>
            <a:pPr marL="342900" marR="0" lvl="0" indent="-342900">
              <a:buFont typeface="Arial" panose="020B0604020202020204" pitchFamily="34" charset="0"/>
              <a:buChar char="•"/>
            </a:pPr>
            <a:endParaRPr lang="en-US" sz="2000" dirty="0"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/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Refuse + Recycling</a:t>
            </a:r>
            <a:r>
              <a:rPr lang="en-US" sz="2200" i="1" dirty="0">
                <a:solidFill>
                  <a:srgbClr val="005493"/>
                </a:solidFill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New</a:t>
            </a:r>
            <a:endParaRPr lang="en-US" sz="2200" dirty="0">
              <a:solidFill>
                <a:schemeClr val="accent6">
                  <a:lumMod val="75000"/>
                </a:schemeClr>
              </a:solidFill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Prohibit in front + corner side yard</a:t>
            </a:r>
          </a:p>
          <a:p>
            <a:pPr marL="342900" marR="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Required enclosure</a:t>
            </a:r>
          </a:p>
          <a:p>
            <a:pPr marR="0" lvl="0"/>
            <a:endParaRPr lang="en-US" sz="2000" dirty="0">
              <a:effectLst/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/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Outdoor Storage </a:t>
            </a:r>
            <a:r>
              <a:rPr lang="en-US" sz="2200" i="1" dirty="0">
                <a:solidFill>
                  <a:srgbClr val="005493"/>
                </a:solidFill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New</a:t>
            </a:r>
            <a:endParaRPr lang="en-US" sz="2200" dirty="0">
              <a:solidFill>
                <a:schemeClr val="accent6">
                  <a:lumMod val="75000"/>
                </a:schemeClr>
              </a:solidFill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Prohibit unless specifically allowed by use standards</a:t>
            </a:r>
          </a:p>
          <a:p>
            <a:pPr marL="342900" marR="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Golf course maintenance: 25 feet from lot line</a:t>
            </a:r>
          </a:p>
        </p:txBody>
      </p:sp>
    </p:spTree>
    <p:extLst>
      <p:ext uri="{BB962C8B-B14F-4D97-AF65-F5344CB8AC3E}">
        <p14:creationId xmlns:p14="http://schemas.microsoft.com/office/powerpoint/2010/main" val="504723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CF0D-CF7C-15DC-CBD6-49EAF557E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1CD723-86CB-3659-B2FE-44F31B886DB7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Site Standards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General Development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B8CB3C-0650-0783-C84E-85BC20F1FACD}"/>
              </a:ext>
            </a:extLst>
          </p:cNvPr>
          <p:cNvSpPr txBox="1"/>
          <p:nvPr/>
        </p:nvSpPr>
        <p:spPr>
          <a:xfrm>
            <a:off x="707729" y="784686"/>
            <a:ext cx="6367441" cy="5288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10"/>
              </a:spcBef>
              <a:spcAft>
                <a:spcPts val="10"/>
              </a:spcAft>
            </a:pPr>
            <a:r>
              <a:rPr lang="en-US" sz="2200" b="1" dirty="0">
                <a:solidFill>
                  <a:srgbClr val="005493"/>
                </a:solidFill>
                <a:latin typeface="Greycliff CF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Development regulations of general applicability</a:t>
            </a:r>
          </a:p>
          <a:p>
            <a:pPr marR="0" lvl="0">
              <a:spcBef>
                <a:spcPts val="10"/>
              </a:spcBef>
              <a:spcAft>
                <a:spcPts val="10"/>
              </a:spcAft>
            </a:pPr>
            <a:endParaRPr lang="en-US" sz="2200" dirty="0"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Aft>
                <a:spcPts val="200"/>
              </a:spcAft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Accessory Structures</a:t>
            </a:r>
            <a:endParaRPr lang="en-US" sz="2200" dirty="0">
              <a:effectLst/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Prohibited in front or corner side yard (unless allowed by Code)</a:t>
            </a: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Sheds limited to 250sf</a:t>
            </a: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All other detached accessory structure cannot exceed footprint of principal building</a:t>
            </a: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Maximum height: 22 feet</a:t>
            </a: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Detached accessory structures must be 15 feet from a lot line</a:t>
            </a: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Detached accessory structure connected to a principal structure by an open breezeway, a wall, or extension of a building wall is considered detached</a:t>
            </a:r>
          </a:p>
          <a:p>
            <a:pPr marL="342900" marR="0" lvl="0" indent="-34290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xterior must be clad in wood, stucco, or brick only, except for greenhouses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ECC557-DCE9-B48D-3DB4-6135FDE4A6A7}"/>
              </a:ext>
            </a:extLst>
          </p:cNvPr>
          <p:cNvSpPr txBox="1"/>
          <p:nvPr/>
        </p:nvSpPr>
        <p:spPr>
          <a:xfrm>
            <a:off x="7658100" y="1700320"/>
            <a:ext cx="3826171" cy="34573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R="0" lvl="0">
              <a:spcAft>
                <a:spcPts val="200"/>
              </a:spcAft>
            </a:pPr>
            <a:r>
              <a:rPr lang="en-US" sz="2200" b="1" dirty="0">
                <a:solidFill>
                  <a:srgbClr val="005493"/>
                </a:solidFill>
                <a:latin typeface="Greycliff CF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Specific Controls</a:t>
            </a:r>
          </a:p>
          <a:p>
            <a:pPr marL="285750" marR="0" lvl="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Amateur (ham) Radio Equipment </a:t>
            </a:r>
          </a:p>
          <a:p>
            <a:pPr marL="285750" marR="0" lvl="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Bee Hives + Apiary </a:t>
            </a:r>
          </a:p>
          <a:p>
            <a:pPr marL="285750" marR="0" lvl="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Chicken Coop + Chicken Yard </a:t>
            </a:r>
          </a:p>
          <a:p>
            <a:pPr marL="285750" marR="0" lvl="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Dog Runs </a:t>
            </a:r>
          </a:p>
          <a:p>
            <a:pPr marL="285750" marR="0" lvl="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Garage, Detached </a:t>
            </a:r>
          </a:p>
          <a:p>
            <a:pPr marL="285750" marR="0" lvl="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Flagpoles </a:t>
            </a:r>
          </a:p>
          <a:p>
            <a:pPr marL="285750" marR="0" lvl="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Mechanical Equipment </a:t>
            </a:r>
          </a:p>
          <a:p>
            <a:pPr marL="285750" marR="0" lvl="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Solar Panels </a:t>
            </a:r>
          </a:p>
          <a:p>
            <a:pPr marL="285750" marR="0" lvl="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Sports Court</a:t>
            </a:r>
          </a:p>
          <a:p>
            <a:pPr marL="285750" marR="0" lvl="0" indent="-28575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Swimming Pool + Hot Tub </a:t>
            </a:r>
          </a:p>
        </p:txBody>
      </p:sp>
    </p:spTree>
    <p:extLst>
      <p:ext uri="{BB962C8B-B14F-4D97-AF65-F5344CB8AC3E}">
        <p14:creationId xmlns:p14="http://schemas.microsoft.com/office/powerpoint/2010/main" val="2371199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7B289-3494-E3BD-C994-F653560A3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A778AD-8068-77AD-2E9C-01A859C5C235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Site Standards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Permitted Encroachments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7744A0-DD88-4A8A-956F-2C1CE7509656}"/>
              </a:ext>
            </a:extLst>
          </p:cNvPr>
          <p:cNvSpPr txBox="1"/>
          <p:nvPr/>
        </p:nvSpPr>
        <p:spPr>
          <a:xfrm>
            <a:off x="466493" y="1421617"/>
            <a:ext cx="3511147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effectLst/>
                <a:latin typeface="Greycliff CF Medium" pitchFamily="2" charset="77"/>
                <a:ea typeface="Times New Roman" panose="02020603050405020304" pitchFamily="18" charset="0"/>
                <a:cs typeface="Times New Roman" panose="02020603050405020304" pitchFamily="18" charset="0"/>
              </a:rPr>
              <a:t>Comprehensive list of architectural features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i="1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Awning + canopy (non-sign)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i="1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Balcony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i="1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Bay window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i="1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Chimney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i="1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Decks, attached (ground + upper floors)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i="1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Eaves, cornices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i="1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Pergola, attached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i="1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Porch (unenclosed)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i="1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Porte-cochere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i="1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Sills, belt courses</a:t>
            </a:r>
          </a:p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i="1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Stoops + steps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6F1310-850C-FE2D-3BD5-DD5569F60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107" y="1421618"/>
            <a:ext cx="7772400" cy="401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88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D381D1-D960-5098-E224-053B4F9D5650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Off-Street </a:t>
            </a:r>
            <a:r>
              <a:rPr lang="en-US" sz="3600" dirty="0">
                <a:solidFill>
                  <a:srgbClr val="005493"/>
                </a:solidFill>
                <a:latin typeface="Greycliff CF" pitchFamily="2" charset="77"/>
              </a:rPr>
              <a:t>Parking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Greycliff CF Demi Bold" pitchFamily="2" charset="77"/>
              </a:rPr>
              <a:t>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Standards</a:t>
            </a:r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F4BD348A-2559-1B93-633C-53A46A93641F}"/>
              </a:ext>
            </a:extLst>
          </p:cNvPr>
          <p:cNvSpPr txBox="1">
            <a:spLocks/>
          </p:cNvSpPr>
          <p:nvPr/>
        </p:nvSpPr>
        <p:spPr>
          <a:xfrm>
            <a:off x="613740" y="1080296"/>
            <a:ext cx="7402500" cy="2097244"/>
          </a:xfrm>
          <a:prstGeom prst="rect">
            <a:avLst/>
          </a:prstGeom>
          <a:noFill/>
          <a:effectLst/>
        </p:spPr>
        <p:txBody>
          <a:bodyPr vert="horz" lIns="0" tIns="0" rIns="0" bIns="0" rtlCol="0">
            <a:noAutofit/>
          </a:bodyPr>
          <a:lstStyle/>
          <a:p>
            <a:pPr marL="0" lvl="1">
              <a:defRPr/>
            </a:pPr>
            <a:r>
              <a:rPr lang="en-US" sz="2200" b="1" dirty="0">
                <a:solidFill>
                  <a:srgbClr val="005493"/>
                </a:solidFill>
                <a:latin typeface="Greycliff CF Bold" pitchFamily="2" charset="77"/>
                <a:cs typeface="Arial"/>
              </a:rPr>
              <a:t>Comprehensive standards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Greycliff CF Medium" pitchFamily="2" charset="77"/>
                <a:cs typeface="Arial"/>
              </a:rPr>
              <a:t>General parking facility requirements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Greycliff CF Medium" pitchFamily="2" charset="77"/>
                <a:cs typeface="Arial"/>
              </a:rPr>
              <a:t>Off-street parking spaces + parking lot location 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Greycliff CF Medium" pitchFamily="2" charset="77"/>
                <a:cs typeface="Arial"/>
              </a:rPr>
              <a:t>Off-street parking facility design 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Greycliff CF Medium" pitchFamily="2" charset="77"/>
                <a:cs typeface="Arial"/>
              </a:rPr>
              <a:t>Commercial vehicle storage 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Greycliff CF Medium" pitchFamily="2" charset="77"/>
                <a:cs typeface="Arial"/>
              </a:rPr>
              <a:t>Recreational vehicle storage 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endParaRPr lang="en-US" sz="2200" dirty="0">
              <a:latin typeface="Greycliff CF Medium" pitchFamily="2" charset="77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9E1E6F-5D3E-4A1E-2B53-12966741B1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780" y="2396095"/>
            <a:ext cx="6598920" cy="311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51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D381D1-D960-5098-E224-053B4F9D5650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Landscape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Requirements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D1189E-AAE0-968C-BA32-87B615191B66}"/>
              </a:ext>
            </a:extLst>
          </p:cNvPr>
          <p:cNvSpPr txBox="1"/>
          <p:nvPr/>
        </p:nvSpPr>
        <p:spPr>
          <a:xfrm>
            <a:off x="2162347" y="1302777"/>
            <a:ext cx="6935933" cy="4252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Landscape Plan Required 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Greycliff CF Demi Bold" pitchFamily="2" charset="77"/>
              </a:rPr>
              <a:t>All development except single-family + two-family</a:t>
            </a:r>
          </a:p>
          <a:p>
            <a:pPr>
              <a:spcAft>
                <a:spcPts val="200"/>
              </a:spcAft>
            </a:pPr>
            <a:endParaRPr lang="en-US" sz="2000" b="1" dirty="0">
              <a:latin typeface="Greycliff CF Demi Bold" pitchFamily="2" charset="77"/>
            </a:endParaRPr>
          </a:p>
          <a:p>
            <a:pPr>
              <a:spcAft>
                <a:spcPts val="200"/>
              </a:spcAft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Selection, installation, + maintenance requirements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Greycliff CF Demi Bold" pitchFamily="2" charset="77"/>
              </a:rPr>
              <a:t>Minimum installation size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Greycliff CF Demi Bold" pitchFamily="2" charset="77"/>
              </a:rPr>
              <a:t>Tree diversity 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Greycliff CF Demi Bold" pitchFamily="2" charset="77"/>
              </a:rPr>
              <a:t>Native or naturalized species required</a:t>
            </a:r>
          </a:p>
          <a:p>
            <a:pPr>
              <a:spcAft>
                <a:spcPts val="200"/>
              </a:spcAft>
            </a:pPr>
            <a:endParaRPr lang="en-US" sz="2000" b="1" dirty="0">
              <a:latin typeface="Greycliff CF Demi Bold" pitchFamily="2" charset="77"/>
            </a:endParaRPr>
          </a:p>
          <a:p>
            <a:pPr>
              <a:spcAft>
                <a:spcPts val="200"/>
              </a:spcAft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Landscape requirements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Greycliff CF Demi Bold" pitchFamily="2" charset="77"/>
              </a:rPr>
              <a:t>Parking lot perimeter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Greycliff CF Demi Bold" pitchFamily="2" charset="77"/>
              </a:rPr>
              <a:t>Parking lot interior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Greycliff CF Demi Bold" pitchFamily="2" charset="77"/>
              </a:rPr>
              <a:t>Buffer yards</a:t>
            </a:r>
          </a:p>
        </p:txBody>
      </p:sp>
    </p:spTree>
    <p:extLst>
      <p:ext uri="{BB962C8B-B14F-4D97-AF65-F5344CB8AC3E}">
        <p14:creationId xmlns:p14="http://schemas.microsoft.com/office/powerpoint/2010/main" val="1129029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D8497-A2EB-D3DB-F17A-03E07A673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E6B1F2-AA3F-F662-4BBD-6A397756E6AD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Landscape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Requirements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14EDF3-4EEA-0A69-F4CF-44FB47A538E2}"/>
              </a:ext>
            </a:extLst>
          </p:cNvPr>
          <p:cNvSpPr txBox="1"/>
          <p:nvPr/>
        </p:nvSpPr>
        <p:spPr>
          <a:xfrm>
            <a:off x="750007" y="5101907"/>
            <a:ext cx="3330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Parking lot perimeter landscape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E8D13D-FF84-F780-4AE0-88F6C7A527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3"/>
          <a:stretch>
            <a:fillRect/>
          </a:stretch>
        </p:blipFill>
        <p:spPr bwMode="auto">
          <a:xfrm>
            <a:off x="750007" y="1756092"/>
            <a:ext cx="10691986" cy="33458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1547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26434-F4B5-8600-86A3-2EECE4471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3CBE69-0B3D-02AE-D632-E1555FD8FE3B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Landscape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Requirements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30D773-742F-DF55-05EF-854361B09FA5}"/>
              </a:ext>
            </a:extLst>
          </p:cNvPr>
          <p:cNvSpPr txBox="1"/>
          <p:nvPr/>
        </p:nvSpPr>
        <p:spPr>
          <a:xfrm>
            <a:off x="2321772" y="5683885"/>
            <a:ext cx="3330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Parking lot interior landscape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63CB18-5A74-DC69-2077-F96FD90474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772" y="1174115"/>
            <a:ext cx="7548456" cy="450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978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DA8BB-D326-0B4F-9485-0BE177DD1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ECB424-B732-50D5-9806-505C2836CBF9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Landscape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Requirements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E5185A-23B5-962C-2CB8-BDB6B63BCDD6}"/>
              </a:ext>
            </a:extLst>
          </p:cNvPr>
          <p:cNvSpPr txBox="1"/>
          <p:nvPr/>
        </p:nvSpPr>
        <p:spPr>
          <a:xfrm>
            <a:off x="1846103" y="5346379"/>
            <a:ext cx="3330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Buffer yard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3947A2-0FFA-68A0-AE8C-E75B5B067F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1" b="7568"/>
          <a:stretch>
            <a:fillRect/>
          </a:stretch>
        </p:blipFill>
        <p:spPr bwMode="auto">
          <a:xfrm>
            <a:off x="1846103" y="1024573"/>
            <a:ext cx="8499793" cy="43128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91678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D381D1-D960-5098-E224-053B4F9D5650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Updated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Sign Regulations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93E7BF-4D52-59BD-A2B2-FD39B252C50A}"/>
              </a:ext>
            </a:extLst>
          </p:cNvPr>
          <p:cNvSpPr txBox="1"/>
          <p:nvPr/>
        </p:nvSpPr>
        <p:spPr>
          <a:xfrm>
            <a:off x="1158240" y="1664872"/>
            <a:ext cx="4700588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defRPr/>
            </a:pPr>
            <a:r>
              <a:rPr lang="en-US" sz="2200" b="1" dirty="0">
                <a:solidFill>
                  <a:srgbClr val="005493"/>
                </a:solidFill>
                <a:latin typeface="Greycliff CF Medium" pitchFamily="2" charset="77"/>
                <a:cs typeface="Arial"/>
              </a:rPr>
              <a:t>Organization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Greycliff CF Medium" pitchFamily="2" charset="77"/>
                <a:cs typeface="Arial"/>
              </a:rPr>
              <a:t>Purpose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Greycliff CF Medium" pitchFamily="2" charset="77"/>
                <a:cs typeface="Arial"/>
              </a:rPr>
              <a:t>General standards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Greycliff CF Medium" pitchFamily="2" charset="77"/>
                <a:cs typeface="Arial"/>
              </a:rPr>
              <a:t>Illumination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Greycliff CF Medium" pitchFamily="2" charset="77"/>
                <a:cs typeface="Arial"/>
              </a:rPr>
              <a:t>Prohibited signs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Greycliff CF Medium" pitchFamily="2" charset="77"/>
                <a:cs typeface="Arial"/>
              </a:rPr>
              <a:t>Exempt signs (no permit required)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Greycliff CF Medium" pitchFamily="2" charset="77"/>
                <a:cs typeface="Arial"/>
              </a:rPr>
              <a:t>Signs – Permit required</a:t>
            </a:r>
          </a:p>
          <a:p>
            <a:pPr marL="0" lvl="1">
              <a:defRPr/>
            </a:pPr>
            <a:endParaRPr lang="en-US" sz="2200" dirty="0">
              <a:solidFill>
                <a:srgbClr val="000000"/>
              </a:solidFill>
              <a:latin typeface="Greycliff CF Medium" pitchFamily="2" charset="77"/>
              <a:cs typeface="Arial"/>
            </a:endParaRPr>
          </a:p>
          <a:p>
            <a:pPr marL="0" lvl="1">
              <a:defRPr/>
            </a:pPr>
            <a:r>
              <a:rPr lang="en-US" sz="2200" b="1" dirty="0">
                <a:solidFill>
                  <a:srgbClr val="005493"/>
                </a:solidFill>
                <a:latin typeface="Greycliff CF Medium" pitchFamily="2" charset="77"/>
                <a:cs typeface="Arial"/>
              </a:rPr>
              <a:t>Content-neutrality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0298CC-2D52-8D17-D77A-4DE42F530C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080" y="677776"/>
            <a:ext cx="4678680" cy="27512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C067FA-D13C-C05F-0CA5-618B203636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173" y="3567836"/>
            <a:ext cx="4700587" cy="273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7848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CF9CC-A107-1D3D-BED7-6C6A65570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70ECD7-2B67-BD0F-50BF-011168A03FFE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Updated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Sign Standards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A451AD-2C33-34A9-667E-971560AB12A7}"/>
              </a:ext>
            </a:extLst>
          </p:cNvPr>
          <p:cNvSpPr txBox="1"/>
          <p:nvPr/>
        </p:nvSpPr>
        <p:spPr>
          <a:xfrm>
            <a:off x="1348987" y="1643896"/>
            <a:ext cx="4617473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defRPr/>
            </a:pPr>
            <a:r>
              <a:rPr lang="en-US" sz="2200" dirty="0">
                <a:solidFill>
                  <a:srgbClr val="005493"/>
                </a:solidFill>
                <a:latin typeface="Greycliff CF Bold" pitchFamily="2" charset="77"/>
                <a:cs typeface="Arial"/>
              </a:rPr>
              <a:t>Exempt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Greycliff CF Demi Bold" pitchFamily="2" charset="77"/>
                <a:cs typeface="Arial"/>
              </a:rPr>
              <a:t>Typical signs for certain activities + site elements</a:t>
            </a:r>
          </a:p>
          <a:p>
            <a:pPr marL="342900" lvl="1" indent="-342900"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latin typeface="Greycliff CF Demi Bold" pitchFamily="2" charset="77"/>
                <a:cs typeface="Arial"/>
              </a:rPr>
              <a:t>Window signs</a:t>
            </a:r>
          </a:p>
          <a:p>
            <a:pPr marL="0" lvl="1">
              <a:defRPr/>
            </a:pPr>
            <a:endParaRPr lang="en-US" sz="2200" dirty="0">
              <a:latin typeface="Greycliff CF Bold" pitchFamily="2" charset="77"/>
              <a:cs typeface="Arial"/>
            </a:endParaRPr>
          </a:p>
          <a:p>
            <a:pPr marL="0" lvl="1">
              <a:defRPr/>
            </a:pPr>
            <a:r>
              <a:rPr lang="en-US" sz="2200" dirty="0">
                <a:solidFill>
                  <a:srgbClr val="005493"/>
                </a:solidFill>
                <a:latin typeface="Greycliff CF Bold" pitchFamily="2" charset="77"/>
                <a:cs typeface="Arial"/>
              </a:rPr>
              <a:t>Full range of signs with permit</a:t>
            </a:r>
          </a:p>
          <a:p>
            <a:pPr marL="285750" marR="0" lvl="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Awnings</a:t>
            </a:r>
          </a:p>
          <a:p>
            <a:pPr marL="285750" marR="0" lvl="0" indent="-285750">
              <a:buFont typeface="Arial" panose="020B0604020202020204" pitchFamily="34" charset="0"/>
              <a:buChar char="•"/>
            </a:pPr>
            <a:r>
              <a:rPr lang="en-US" sz="2000" b="1" dirty="0">
                <a:effectLst/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Canopies</a:t>
            </a:r>
          </a:p>
          <a:p>
            <a:pPr marL="285750" marR="0" lvl="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Drive-throughs</a:t>
            </a:r>
          </a:p>
          <a:p>
            <a:pPr marL="285750" marR="0" lvl="0" indent="-285750">
              <a:buFont typeface="Arial" panose="020B0604020202020204" pitchFamily="34" charset="0"/>
              <a:buChar char="•"/>
            </a:pPr>
            <a:r>
              <a:rPr lang="en-US" sz="2000" b="1" dirty="0">
                <a:effectLst/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Ground signs</a:t>
            </a:r>
          </a:p>
          <a:p>
            <a:pPr marL="285750" marR="0" lvl="0" indent="-285750">
              <a:buFont typeface="Arial" panose="020B0604020202020204" pitchFamily="34" charset="0"/>
              <a:buChar char="•"/>
            </a:pPr>
            <a:r>
              <a:rPr lang="en-US" sz="2000" b="1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Wall signs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D2B165-C24F-2B0E-43BA-33CF8E49C4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387" y="1022571"/>
            <a:ext cx="4272356" cy="25122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F7B2CD-10AA-2E41-232C-C589642F8F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387" y="3646170"/>
            <a:ext cx="4272356" cy="251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84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782D97F7-7AA0-C2D5-1AB4-0803E3A25781}"/>
              </a:ext>
            </a:extLst>
          </p:cNvPr>
          <p:cNvSpPr txBox="1">
            <a:spLocks/>
          </p:cNvSpPr>
          <p:nvPr/>
        </p:nvSpPr>
        <p:spPr>
          <a:xfrm>
            <a:off x="1286959" y="1149677"/>
            <a:ext cx="4700155" cy="2478894"/>
          </a:xfrm>
          <a:prstGeom prst="rect">
            <a:avLst/>
          </a:prstGeom>
          <a:noFill/>
          <a:effectLst/>
        </p:spPr>
        <p:txBody>
          <a:bodyPr vert="horz" lIns="0" tIns="0" rIns="0" bIns="0" rtlCol="0">
            <a:noAutofit/>
          </a:bodyPr>
          <a:lstStyle/>
          <a:p>
            <a:pPr marL="0" lvl="1">
              <a:defRPr/>
            </a:pPr>
            <a:r>
              <a:rPr lang="en-US" sz="2200" dirty="0">
                <a:solidFill>
                  <a:srgbClr val="000000"/>
                </a:solidFill>
                <a:latin typeface="Greycliff CF Medium" pitchFamily="2" charset="77"/>
                <a:cs typeface="Arial"/>
              </a:rPr>
              <a:t>Compartmentalized</a:t>
            </a:r>
          </a:p>
          <a:p>
            <a:pPr marL="0" lvl="1">
              <a:defRPr/>
            </a:pPr>
            <a:endParaRPr lang="en-US" sz="2200" dirty="0">
              <a:solidFill>
                <a:srgbClr val="000000"/>
              </a:solidFill>
              <a:latin typeface="Greycliff CF Medium" pitchFamily="2" charset="77"/>
              <a:cs typeface="Arial"/>
            </a:endParaRPr>
          </a:p>
          <a:p>
            <a:pPr marL="0" lvl="1">
              <a:defRPr/>
            </a:pPr>
            <a:r>
              <a:rPr lang="en-US" sz="2200" dirty="0">
                <a:solidFill>
                  <a:srgbClr val="000000"/>
                </a:solidFill>
                <a:latin typeface="Greycliff CF Medium" pitchFamily="2" charset="77"/>
                <a:cs typeface="Arial"/>
              </a:rPr>
              <a:t>Graphic-orientation</a:t>
            </a:r>
          </a:p>
          <a:p>
            <a:pPr marL="0" lvl="1">
              <a:defRPr/>
            </a:pPr>
            <a:endParaRPr lang="en-US" sz="2200" dirty="0">
              <a:solidFill>
                <a:srgbClr val="000000"/>
              </a:solidFill>
              <a:latin typeface="Greycliff CF Medium" pitchFamily="2" charset="77"/>
              <a:cs typeface="Arial"/>
            </a:endParaRPr>
          </a:p>
          <a:p>
            <a:pPr marL="0" lvl="1">
              <a:defRPr/>
            </a:pPr>
            <a:r>
              <a:rPr lang="en-US" sz="2200" dirty="0">
                <a:solidFill>
                  <a:srgbClr val="000000"/>
                </a:solidFill>
                <a:latin typeface="Greycliff CF Medium" pitchFamily="2" charset="77"/>
                <a:cs typeface="Arial"/>
              </a:rPr>
              <a:t>Comprehensive definitions</a:t>
            </a:r>
          </a:p>
          <a:p>
            <a:pPr marL="0" lvl="1">
              <a:defRPr/>
            </a:pPr>
            <a:endParaRPr lang="en-US" sz="2200" dirty="0">
              <a:solidFill>
                <a:srgbClr val="000000"/>
              </a:solidFill>
              <a:latin typeface="Greycliff CF Medium" pitchFamily="2" charset="77"/>
              <a:cs typeface="Arial"/>
            </a:endParaRPr>
          </a:p>
          <a:p>
            <a:pPr marL="0" lvl="1">
              <a:defRPr/>
            </a:pPr>
            <a:r>
              <a:rPr lang="en-US" sz="2200" dirty="0">
                <a:solidFill>
                  <a:srgbClr val="000000"/>
                </a:solidFill>
                <a:latin typeface="Greycliff CF Medium" pitchFamily="2" charset="77"/>
                <a:cs typeface="Arial"/>
              </a:rPr>
              <a:t>Clear measurement methodologies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79C1BA-3FD3-9DBE-107D-4671BC2C0517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Zoning Code</a:t>
            </a:r>
            <a:r>
              <a:rPr lang="en-US" sz="3600" b="1" dirty="0">
                <a:solidFill>
                  <a:srgbClr val="005493"/>
                </a:solidFill>
                <a:latin typeface="Greycliff CF Demi Bold" pitchFamily="2" charset="77"/>
              </a:rPr>
              <a:t>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Organization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34EC09-200D-2DE2-6DCF-D5F2DC5DF9CD}"/>
              </a:ext>
            </a:extLst>
          </p:cNvPr>
          <p:cNvGrpSpPr/>
          <p:nvPr/>
        </p:nvGrpSpPr>
        <p:grpSpPr>
          <a:xfrm>
            <a:off x="1070902" y="3830998"/>
            <a:ext cx="4640580" cy="2205355"/>
            <a:chOff x="0" y="0"/>
            <a:chExt cx="4640580" cy="2205355"/>
          </a:xfrm>
        </p:grpSpPr>
        <p:pic>
          <p:nvPicPr>
            <p:cNvPr id="7" name="Picture 6" descr="A diagram of a pattern&#10;&#10;AI-generated content may be incorrect.">
              <a:extLst>
                <a:ext uri="{FF2B5EF4-FFF2-40B4-BE49-F238E27FC236}">
                  <a16:creationId xmlns:a16="http://schemas.microsoft.com/office/drawing/2014/main" id="{4A346DA0-012B-65BC-92BC-3F538241A3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3" t="1902" r="49860" b="-1902"/>
            <a:stretch>
              <a:fillRect/>
            </a:stretch>
          </p:blipFill>
          <p:spPr bwMode="auto">
            <a:xfrm>
              <a:off x="0" y="0"/>
              <a:ext cx="3094990" cy="220535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9" name="Picture 8" descr="A diagram of a pattern&#10;&#10;AI-generated content may be incorrect.">
              <a:extLst>
                <a:ext uri="{FF2B5EF4-FFF2-40B4-BE49-F238E27FC236}">
                  <a16:creationId xmlns:a16="http://schemas.microsoft.com/office/drawing/2014/main" id="{39A09977-6CAD-763F-9884-2F38F34B7E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417" t="1902" r="123" b="-1902"/>
            <a:stretch>
              <a:fillRect/>
            </a:stretch>
          </p:blipFill>
          <p:spPr bwMode="auto">
            <a:xfrm>
              <a:off x="3093720" y="0"/>
              <a:ext cx="1546860" cy="220535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6D0673A-1147-9616-A713-74945F4497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913" y="682663"/>
            <a:ext cx="4329185" cy="25393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7F7DBA-6DC0-4A6C-4F90-A9A2EA86F6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0" r="5067"/>
          <a:stretch>
            <a:fillRect/>
          </a:stretch>
        </p:blipFill>
        <p:spPr bwMode="auto">
          <a:xfrm>
            <a:off x="6791913" y="3307490"/>
            <a:ext cx="4329185" cy="27288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7410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D381D1-D960-5098-E224-053B4F9D5650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Zoning 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Greycliff CF Demi Bold" pitchFamily="2" charset="77"/>
              </a:rPr>
              <a:t>Administration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FBF3E1-4D7F-8931-20DD-494F7FD5C3EC}"/>
              </a:ext>
            </a:extLst>
          </p:cNvPr>
          <p:cNvSpPr txBox="1"/>
          <p:nvPr/>
        </p:nvSpPr>
        <p:spPr>
          <a:xfrm>
            <a:off x="1368524" y="2598002"/>
            <a:ext cx="3936669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005493"/>
                </a:solidFill>
                <a:effectLst/>
                <a:latin typeface="Greycliff CF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Administrators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Village Board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Plan Commission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Zoning Board of Appeals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Building + Zoning Officer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FEEB80-EF7A-9336-B544-F5E6420F5C99}"/>
              </a:ext>
            </a:extLst>
          </p:cNvPr>
          <p:cNvSpPr txBox="1"/>
          <p:nvPr/>
        </p:nvSpPr>
        <p:spPr>
          <a:xfrm>
            <a:off x="5199265" y="889843"/>
            <a:ext cx="652549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solidFill>
                  <a:srgbClr val="005493"/>
                </a:solidFill>
                <a:effectLst/>
                <a:latin typeface="Greycliff CF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Approval + Permits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Amendments (Text + Map)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Special use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Variances</a:t>
            </a:r>
            <a:endParaRPr lang="en-US" sz="2000" dirty="0"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Planned unit development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Site plan review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Sign permit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Temporary use permit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Zoning interpretation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Zoning Appeals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2200" b="1" dirty="0">
                <a:solidFill>
                  <a:srgbClr val="005493"/>
                </a:solidFill>
                <a:effectLst/>
                <a:latin typeface="Greycliff CF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Planned Unit </a:t>
            </a:r>
            <a:r>
              <a:rPr lang="en-US" sz="2200" b="1" dirty="0">
                <a:solidFill>
                  <a:srgbClr val="005493"/>
                </a:solidFill>
                <a:latin typeface="Greycliff CF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200" b="1" dirty="0">
                <a:solidFill>
                  <a:srgbClr val="005493"/>
                </a:solidFill>
                <a:effectLst/>
                <a:latin typeface="Greycliff CF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evelopment </a:t>
            </a:r>
            <a:r>
              <a:rPr lang="en-US" sz="2200" i="1" dirty="0">
                <a:solidFill>
                  <a:schemeClr val="accent6">
                    <a:lumMod val="75000"/>
                  </a:schemeClr>
                </a:solidFill>
                <a:effectLst/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Updates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All districts but residential requires 5 acres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Village Board approves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Exceptions from district regulations allowed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Demi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Enhanced design + amenities required</a:t>
            </a:r>
            <a:endParaRPr lang="en-US" sz="2000" dirty="0">
              <a:effectLst/>
              <a:latin typeface="Greycliff CF Demi Bo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198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D381D1-D960-5098-E224-053B4F9D5650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Controls on </a:t>
            </a:r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Greycliff CF Demi Bold" pitchFamily="2" charset="77"/>
              </a:rPr>
              <a:t>Nonconformities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A40509-6CD3-0320-E816-1F345DBB8F47}"/>
              </a:ext>
            </a:extLst>
          </p:cNvPr>
          <p:cNvSpPr txBox="1"/>
          <p:nvPr/>
        </p:nvSpPr>
        <p:spPr>
          <a:xfrm>
            <a:off x="1506796" y="982176"/>
            <a:ext cx="9178408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10"/>
              </a:spcBef>
              <a:spcAft>
                <a:spcPts val="10"/>
              </a:spcAft>
            </a:pPr>
            <a:r>
              <a:rPr lang="en-US" sz="2200" b="1" dirty="0">
                <a:solidFill>
                  <a:srgbClr val="005493"/>
                </a:solidFill>
                <a:latin typeface="Greycliff CF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Specifically address all nonconformities</a:t>
            </a:r>
          </a:p>
          <a:p>
            <a:pPr marL="285750" marR="0" lvl="0" indent="-28575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Uses</a:t>
            </a:r>
          </a:p>
          <a:p>
            <a:pPr marL="285750" marR="0" lvl="0" indent="-28575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Structures</a:t>
            </a:r>
          </a:p>
          <a:p>
            <a:pPr marL="800100" lvl="1" indent="-342900">
              <a:spcBef>
                <a:spcPts val="10"/>
              </a:spcBef>
              <a:spcAft>
                <a:spcPts val="10"/>
              </a:spcAft>
              <a:buFont typeface="Courier New" panose="02070309020205020404" pitchFamily="49" charset="0"/>
              <a:buChar char="o"/>
            </a:pPr>
            <a:r>
              <a:rPr lang="en-US" sz="2000" i="1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Except for SF, 2F: 50% or more requires compliance</a:t>
            </a:r>
          </a:p>
          <a:p>
            <a:pPr marL="800100" lvl="1" indent="-342900">
              <a:spcBef>
                <a:spcPts val="10"/>
              </a:spcBef>
              <a:spcAft>
                <a:spcPts val="10"/>
              </a:spcAft>
              <a:buFont typeface="Courier New" panose="02070309020205020404" pitchFamily="49" charset="0"/>
              <a:buChar char="o"/>
            </a:pPr>
            <a:r>
              <a:rPr lang="en-US" sz="2000" i="1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SF,2F: Can rebuild </a:t>
            </a:r>
            <a:r>
              <a:rPr lang="en-US" sz="2000" i="1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if building permit applied within 1 year</a:t>
            </a:r>
          </a:p>
          <a:p>
            <a:pPr marL="285750" marR="0" lvl="0" indent="-28575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Lots</a:t>
            </a:r>
          </a:p>
          <a:p>
            <a:pPr marL="285750" marR="0" lvl="0" indent="-28575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Site elements</a:t>
            </a:r>
            <a:endParaRPr lang="en-US" sz="2000" dirty="0">
              <a:effectLst/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Signs</a:t>
            </a:r>
          </a:p>
          <a:p>
            <a:pPr marR="0" lvl="0">
              <a:spcBef>
                <a:spcPts val="10"/>
              </a:spcBef>
              <a:spcAft>
                <a:spcPts val="10"/>
              </a:spcAft>
            </a:pPr>
            <a:endParaRPr lang="en-US" sz="2200" dirty="0"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10"/>
              </a:spcBef>
              <a:spcAft>
                <a:spcPts val="10"/>
              </a:spcAft>
            </a:pPr>
            <a:r>
              <a:rPr lang="en-US" sz="2200" b="1" dirty="0">
                <a:solidFill>
                  <a:srgbClr val="005493"/>
                </a:solidFill>
                <a:latin typeface="Greycliff CF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Flexibilities for nonconforming single-family + two-family dwellings</a:t>
            </a:r>
          </a:p>
          <a:p>
            <a:pPr marL="342900" marR="0" lvl="0" indent="-34290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Expand without variance when encroaching into rear or interior side setback</a:t>
            </a:r>
          </a:p>
          <a:p>
            <a:pPr marL="342900" marR="0" lvl="0" indent="-34290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Allows horizontal and vertical additions</a:t>
            </a:r>
          </a:p>
          <a:p>
            <a:pPr marL="342900" marR="0" lvl="0" indent="-34290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Eaves limited to current encroachment</a:t>
            </a:r>
          </a:p>
          <a:p>
            <a:pPr marL="285750" marR="0" lvl="0" indent="-28575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endParaRPr lang="en-US" sz="1800" b="1" dirty="0">
              <a:effectLst/>
              <a:latin typeface="Greycliff CF Demi Bo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33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DA25DF8-ECF6-06F9-7A32-10DC17385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EA3C12-390D-092A-2D28-D7550F783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318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79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D381D1-D960-5098-E224-053B4F9D5650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Zoning Code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Organization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DAA451-EE8A-B834-AA7A-8E381267FD5D}"/>
              </a:ext>
            </a:extLst>
          </p:cNvPr>
          <p:cNvSpPr txBox="1"/>
          <p:nvPr/>
        </p:nvSpPr>
        <p:spPr>
          <a:xfrm>
            <a:off x="655732" y="1690062"/>
            <a:ext cx="51796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Greycliff CF Medium" pitchFamily="2" charset="77"/>
                <a:cs typeface="Arial" panose="020B0604020202020204" pitchFamily="34" charset="0"/>
              </a:rPr>
              <a:t>Introduction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1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Title, Purpose, + Intent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2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Definitions + Measurement</a:t>
            </a:r>
          </a:p>
          <a:p>
            <a:endParaRPr lang="en-US" sz="2000" dirty="0">
              <a:latin typeface="Greycliff CF Medium" pitchFamily="2" charset="77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Greycliff CF Medium" pitchFamily="2" charset="77"/>
                <a:cs typeface="Arial" panose="020B0604020202020204" pitchFamily="34" charset="0"/>
              </a:rPr>
              <a:t>Districts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3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Zoning Districts + Zoning Map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4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Residential Districts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5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Business Districts 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6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Open Space + Recreation Districts 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7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Uses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69D25B-6116-1FB1-E128-86AF1A04649C}"/>
              </a:ext>
            </a:extLst>
          </p:cNvPr>
          <p:cNvSpPr txBox="1"/>
          <p:nvPr/>
        </p:nvSpPr>
        <p:spPr>
          <a:xfrm>
            <a:off x="6229162" y="1690062"/>
            <a:ext cx="530710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Greycliff CF Medium" pitchFamily="2" charset="77"/>
                <a:cs typeface="Arial" panose="020B0604020202020204" pitchFamily="34" charset="0"/>
              </a:rPr>
              <a:t>Site Standards 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8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General Development Standards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9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Off-Street Parking + Access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10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Landscape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11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Signs</a:t>
            </a:r>
          </a:p>
          <a:p>
            <a:endParaRPr lang="en-US" sz="2000" dirty="0">
              <a:latin typeface="Greycliff CF Medium" pitchFamily="2" charset="77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Greycliff CF Medium" pitchFamily="2" charset="77"/>
                <a:cs typeface="Arial" panose="020B0604020202020204" pitchFamily="34" charset="0"/>
              </a:rPr>
              <a:t>Administration</a:t>
            </a:r>
            <a:r>
              <a:rPr lang="en-US" sz="2000" dirty="0">
                <a:solidFill>
                  <a:srgbClr val="C65A11"/>
                </a:solidFill>
                <a:latin typeface="Greycliff CF Medium" pitchFamily="2" charset="77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12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Code Administrators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13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Zoning Approvals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14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Nonconformities</a:t>
            </a:r>
          </a:p>
          <a:p>
            <a:r>
              <a:rPr lang="en-US" sz="2000" dirty="0">
                <a:solidFill>
                  <a:srgbClr val="005493"/>
                </a:solidFill>
                <a:latin typeface="Greycliff CF Medium" pitchFamily="2" charset="77"/>
                <a:cs typeface="Arial" panose="020B0604020202020204" pitchFamily="34" charset="0"/>
              </a:rPr>
              <a:t>Chapter 15 </a:t>
            </a:r>
            <a:r>
              <a:rPr lang="en-US" sz="2000" dirty="0">
                <a:latin typeface="Greycliff CF Medium" pitchFamily="2" charset="77"/>
                <a:cs typeface="Arial" panose="020B0604020202020204" pitchFamily="34" charset="0"/>
              </a:rPr>
              <a:t>Enforcement</a:t>
            </a:r>
            <a:endParaRPr lang="en-US" sz="2000" dirty="0">
              <a:latin typeface="Greycliff CF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59327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D381D1-D960-5098-E224-053B4F9D5650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Modern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Use Approach</a:t>
            </a:r>
          </a:p>
        </p:txBody>
      </p:sp>
      <p:pic>
        <p:nvPicPr>
          <p:cNvPr id="2" name="Picture 2" descr="F:\Knoxville Zoning\Branding\Knoxville Brand Concepts\Knoxville Example Brands\Generic Use-01.png">
            <a:extLst>
              <a:ext uri="{FF2B5EF4-FFF2-40B4-BE49-F238E27FC236}">
                <a16:creationId xmlns:a16="http://schemas.microsoft.com/office/drawing/2014/main" id="{FC4663DA-A3C3-A6A9-E77B-FCE4D5CEB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320" y="556989"/>
            <a:ext cx="3233731" cy="5744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9">
            <a:extLst>
              <a:ext uri="{FF2B5EF4-FFF2-40B4-BE49-F238E27FC236}">
                <a16:creationId xmlns:a16="http://schemas.microsoft.com/office/drawing/2014/main" id="{2D88DB72-4499-E22B-7D55-0E2243E4456E}"/>
              </a:ext>
            </a:extLst>
          </p:cNvPr>
          <p:cNvSpPr txBox="1">
            <a:spLocks/>
          </p:cNvSpPr>
          <p:nvPr/>
        </p:nvSpPr>
        <p:spPr>
          <a:xfrm>
            <a:off x="834085" y="790371"/>
            <a:ext cx="5725151" cy="5878443"/>
          </a:xfrm>
          <a:prstGeom prst="rect">
            <a:avLst/>
          </a:prstGeom>
          <a:noFill/>
          <a:effectLst/>
        </p:spPr>
        <p:txBody>
          <a:bodyPr vert="horz" lIns="0" tIns="0" rIns="0" bIns="0" rtlCol="0">
            <a:noAutofit/>
          </a:bodyPr>
          <a:lstStyle/>
          <a:p>
            <a:pPr marL="12700">
              <a:spcAft>
                <a:spcPts val="200"/>
              </a:spcAft>
            </a:pPr>
            <a:r>
              <a:rPr lang="en-US" sz="2200" b="1" dirty="0">
                <a:solidFill>
                  <a:srgbClr val="005493"/>
                </a:solidFill>
                <a:latin typeface="Greycliff CF Medium" pitchFamily="2" charset="77"/>
                <a:cs typeface="Arial"/>
              </a:rPr>
              <a:t>Use approach </a:t>
            </a:r>
          </a:p>
          <a:p>
            <a:pPr marL="466725" lvl="1">
              <a:spcAft>
                <a:spcPts val="200"/>
              </a:spcAft>
            </a:pPr>
            <a:r>
              <a:rPr lang="en-US" sz="2200" dirty="0">
                <a:latin typeface="Greycliff CF Medium" pitchFamily="2" charset="77"/>
                <a:cs typeface="Arial"/>
              </a:rPr>
              <a:t>Uses tailored to purpose of district</a:t>
            </a:r>
          </a:p>
          <a:p>
            <a:pPr marL="466725" lvl="1">
              <a:spcAft>
                <a:spcPts val="200"/>
              </a:spcAft>
            </a:pPr>
            <a:r>
              <a:rPr lang="en-US" sz="2200" dirty="0">
                <a:latin typeface="Greycliff CF Medium" pitchFamily="2" charset="77"/>
                <a:cs typeface="Arial"/>
              </a:rPr>
              <a:t>Use matrix</a:t>
            </a:r>
          </a:p>
          <a:p>
            <a:pPr marL="12700">
              <a:spcAft>
                <a:spcPts val="200"/>
              </a:spcAft>
            </a:pPr>
            <a:endParaRPr lang="en-US" sz="2200" dirty="0">
              <a:latin typeface="Greycliff CF Medium" pitchFamily="2" charset="77"/>
              <a:cs typeface="Arial"/>
            </a:endParaRPr>
          </a:p>
          <a:p>
            <a:pPr marL="12700">
              <a:spcAft>
                <a:spcPts val="200"/>
              </a:spcAft>
            </a:pPr>
            <a:r>
              <a:rPr lang="en-US" sz="2200" dirty="0">
                <a:solidFill>
                  <a:schemeClr val="accent6">
                    <a:lumMod val="75000"/>
                  </a:schemeClr>
                </a:solidFill>
                <a:latin typeface="Greycliff CF Medium" pitchFamily="2" charset="77"/>
                <a:cs typeface="Arial"/>
              </a:rPr>
              <a:t>Generic use categories</a:t>
            </a:r>
          </a:p>
          <a:p>
            <a:pPr marL="466725" lvl="1">
              <a:spcAft>
                <a:spcPts val="200"/>
              </a:spcAft>
            </a:pPr>
            <a:r>
              <a:rPr lang="en-US" sz="2200" dirty="0">
                <a:latin typeface="Greycliff CF Medium" pitchFamily="2" charset="77"/>
                <a:cs typeface="Arial"/>
              </a:rPr>
              <a:t>Still call out select uses of concern</a:t>
            </a:r>
          </a:p>
          <a:p>
            <a:pPr marL="12700" lvl="1">
              <a:spcAft>
                <a:spcPts val="200"/>
              </a:spcAft>
            </a:pPr>
            <a:endParaRPr lang="en-US" sz="2200" dirty="0">
              <a:latin typeface="Greycliff CF Medium" pitchFamily="2" charset="77"/>
              <a:cs typeface="Arial"/>
            </a:endParaRPr>
          </a:p>
          <a:p>
            <a:pPr marL="12700" lvl="1">
              <a:spcAft>
                <a:spcPts val="200"/>
              </a:spcAft>
            </a:pPr>
            <a:r>
              <a:rPr lang="en-US" sz="2200" b="1" dirty="0">
                <a:solidFill>
                  <a:srgbClr val="005493"/>
                </a:solidFill>
                <a:latin typeface="Greycliff CF Medium" pitchFamily="2" charset="77"/>
                <a:cs typeface="Arial"/>
              </a:rPr>
              <a:t>Define each use</a:t>
            </a:r>
          </a:p>
          <a:p>
            <a:pPr marL="12700">
              <a:spcAft>
                <a:spcPts val="200"/>
              </a:spcAft>
            </a:pPr>
            <a:endParaRPr lang="en-US" sz="2200" dirty="0">
              <a:latin typeface="Greycliff CF Medium" pitchFamily="2" charset="77"/>
              <a:cs typeface="Arial"/>
            </a:endParaRPr>
          </a:p>
          <a:p>
            <a:pPr marL="12700">
              <a:spcAft>
                <a:spcPts val="200"/>
              </a:spcAft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Greycliff CF Medium" pitchFamily="2" charset="77"/>
                <a:cs typeface="Arial"/>
              </a:rPr>
              <a:t>Use standards</a:t>
            </a:r>
          </a:p>
          <a:p>
            <a:pPr marL="466725" lvl="1">
              <a:spcAft>
                <a:spcPts val="200"/>
              </a:spcAft>
            </a:pPr>
            <a:r>
              <a:rPr lang="en-US" sz="2200" dirty="0">
                <a:solidFill>
                  <a:srgbClr val="000000"/>
                </a:solidFill>
                <a:latin typeface="Greycliff CF Medium" pitchFamily="2" charset="77"/>
                <a:cs typeface="Arial"/>
              </a:rPr>
              <a:t>Control impacts</a:t>
            </a:r>
          </a:p>
          <a:p>
            <a:pPr marL="12700" lvl="1">
              <a:spcAft>
                <a:spcPts val="200"/>
              </a:spcAft>
            </a:pPr>
            <a:endParaRPr lang="en-US" sz="2200" dirty="0">
              <a:solidFill>
                <a:srgbClr val="000000"/>
              </a:solidFill>
              <a:latin typeface="Greycliff CF Medium" pitchFamily="2" charset="77"/>
              <a:cs typeface="Arial"/>
            </a:endParaRPr>
          </a:p>
          <a:p>
            <a:pPr marL="12700">
              <a:spcAft>
                <a:spcPts val="200"/>
              </a:spcAft>
            </a:pPr>
            <a:r>
              <a:rPr lang="en-US" sz="2200" b="1" dirty="0">
                <a:solidFill>
                  <a:srgbClr val="005493"/>
                </a:solidFill>
                <a:latin typeface="Greycliff CF Medium" pitchFamily="2" charset="77"/>
                <a:cs typeface="Arial"/>
              </a:rPr>
              <a:t>Prohibited Uses</a:t>
            </a:r>
          </a:p>
          <a:p>
            <a:pPr marL="466725" lvl="1">
              <a:spcAft>
                <a:spcPts val="200"/>
              </a:spcAft>
            </a:pPr>
            <a:r>
              <a:rPr lang="en-US" sz="2000" dirty="0">
                <a:solidFill>
                  <a:srgbClr val="000000"/>
                </a:solidFill>
                <a:latin typeface="Greycliff CF Medium" pitchFamily="2" charset="77"/>
                <a:cs typeface="Arial"/>
              </a:rPr>
              <a:t>Short-term rentals</a:t>
            </a:r>
          </a:p>
          <a:p>
            <a:pPr marL="466725" lvl="1">
              <a:spcAft>
                <a:spcPts val="200"/>
              </a:spcAft>
            </a:pPr>
            <a:r>
              <a:rPr lang="en-US" sz="2000" dirty="0">
                <a:solidFill>
                  <a:srgbClr val="000000"/>
                </a:solidFill>
                <a:latin typeface="Greycliff CF Medium" pitchFamily="2" charset="77"/>
                <a:cs typeface="Arial"/>
              </a:rPr>
              <a:t>ADUs</a:t>
            </a:r>
          </a:p>
          <a:p>
            <a:pPr marL="466725" lvl="1">
              <a:spcAft>
                <a:spcPts val="200"/>
              </a:spcAft>
            </a:pPr>
            <a:r>
              <a:rPr lang="en-US" sz="2000" dirty="0">
                <a:solidFill>
                  <a:srgbClr val="000000"/>
                </a:solidFill>
                <a:latin typeface="Greycliff CF Medium" pitchFamily="2" charset="77"/>
                <a:cs typeface="Arial"/>
              </a:rPr>
              <a:t>Data centers</a:t>
            </a:r>
          </a:p>
        </p:txBody>
      </p:sp>
    </p:spTree>
    <p:extLst>
      <p:ext uri="{BB962C8B-B14F-4D97-AF65-F5344CB8AC3E}">
        <p14:creationId xmlns:p14="http://schemas.microsoft.com/office/powerpoint/2010/main" val="432927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31923" y="4448664"/>
            <a:ext cx="1951059" cy="107721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/>
              </a:rPr>
              <a:t>Permissions:</a:t>
            </a:r>
          </a:p>
          <a:p>
            <a:r>
              <a:rPr lang="en-US" sz="1600" dirty="0">
                <a:latin typeface="Arial" panose="020B0604020202020204" pitchFamily="34" charset="0"/>
                <a:cs typeface="Arial"/>
              </a:rPr>
              <a:t>Permitted = P</a:t>
            </a:r>
          </a:p>
          <a:p>
            <a:r>
              <a:rPr lang="en-US" sz="1600" dirty="0">
                <a:latin typeface="Arial" panose="020B0604020202020204" pitchFamily="34" charset="0"/>
                <a:cs typeface="Arial"/>
              </a:rPr>
              <a:t>Special = S</a:t>
            </a:r>
          </a:p>
          <a:p>
            <a:r>
              <a:rPr lang="en-US" sz="1600" dirty="0">
                <a:latin typeface="Arial" panose="020B0604020202020204" pitchFamily="34" charset="0"/>
                <a:cs typeface="Arial"/>
              </a:rPr>
              <a:t>Blank = Prohibited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270A7F-1183-36CA-8B7F-0FEDE65B80DB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Modern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Use Structure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ACAA6B-4291-2739-1CF4-8A6A266EE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8152" y="1150500"/>
            <a:ext cx="9070427" cy="463409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FAEF71D-3CDA-95D8-D33C-855131239147}"/>
              </a:ext>
            </a:extLst>
          </p:cNvPr>
          <p:cNvGrpSpPr/>
          <p:nvPr/>
        </p:nvGrpSpPr>
        <p:grpSpPr>
          <a:xfrm>
            <a:off x="431923" y="2026254"/>
            <a:ext cx="7482367" cy="1300714"/>
            <a:chOff x="431923" y="2026254"/>
            <a:chExt cx="7482367" cy="130071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AB6C8DC-2BAA-AA09-6B2D-93099519BD29}"/>
                </a:ext>
              </a:extLst>
            </p:cNvPr>
            <p:cNvSpPr txBox="1"/>
            <p:nvPr/>
          </p:nvSpPr>
          <p:spPr>
            <a:xfrm>
              <a:off x="431923" y="2495971"/>
              <a:ext cx="1951059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/>
                </a:rPr>
                <a:t>Table utility: </a:t>
              </a:r>
            </a:p>
            <a:p>
              <a:pPr marL="171450" lvl="1"/>
              <a:r>
                <a:rPr lang="en-US" sz="1600" dirty="0">
                  <a:latin typeface="Arial" panose="020B0604020202020204" pitchFamily="34" charset="0"/>
                  <a:cs typeface="Arial"/>
                </a:rPr>
                <a:t>By district</a:t>
              </a:r>
            </a:p>
            <a:p>
              <a:pPr marL="171450" lvl="1"/>
              <a:r>
                <a:rPr lang="en-US" sz="1600" dirty="0">
                  <a:latin typeface="Arial" panose="020B0604020202020204" pitchFamily="34" charset="0"/>
                  <a:cs typeface="Arial"/>
                </a:rPr>
                <a:t>By use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3C43530-7DEA-1D28-61B6-8D53C59E8C9F}"/>
                </a:ext>
              </a:extLst>
            </p:cNvPr>
            <p:cNvCxnSpPr>
              <a:cxnSpLocks/>
            </p:cNvCxnSpPr>
            <p:nvPr/>
          </p:nvCxnSpPr>
          <p:spPr>
            <a:xfrm>
              <a:off x="1407452" y="3163715"/>
              <a:ext cx="1540700" cy="0"/>
            </a:xfrm>
            <a:prstGeom prst="straightConnector1">
              <a:avLst/>
            </a:prstGeom>
            <a:ln w="50800" cap="sq">
              <a:solidFill>
                <a:schemeClr val="accent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cxnSpLocks/>
            </p:cNvCxnSpPr>
            <p:nvPr/>
          </p:nvCxnSpPr>
          <p:spPr>
            <a:xfrm flipV="1">
              <a:off x="1623848" y="2026254"/>
              <a:ext cx="6290442" cy="885215"/>
            </a:xfrm>
            <a:prstGeom prst="straightConnector1">
              <a:avLst/>
            </a:prstGeom>
            <a:ln w="50800" cap="sq">
              <a:solidFill>
                <a:schemeClr val="accent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5892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D381D1-D960-5098-E224-053B4F9D5650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Districts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Residential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02946E-F503-DE5D-1A68-68FC03FBA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90" y="989841"/>
            <a:ext cx="10024110" cy="506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9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D381D1-D960-5098-E224-053B4F9D5650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Districts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Business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C6DDFF-8084-7771-B4F7-CCB8C7A0C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90" y="810216"/>
            <a:ext cx="7772400" cy="24791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AC30D4-D1DE-64CD-3353-A09635EF1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460" y="3804329"/>
            <a:ext cx="5943600" cy="22434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F466E8-7D26-F0DB-AD3D-1EDEEEE1095F}"/>
              </a:ext>
            </a:extLst>
          </p:cNvPr>
          <p:cNvSpPr txBox="1"/>
          <p:nvPr/>
        </p:nvSpPr>
        <p:spPr>
          <a:xfrm>
            <a:off x="1447800" y="4248947"/>
            <a:ext cx="34671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Greycliff CF" pitchFamily="2" charset="77"/>
              </a:rPr>
              <a:t>A = Blank wall limitation</a:t>
            </a:r>
          </a:p>
          <a:p>
            <a:r>
              <a:rPr lang="en-US" sz="1600" dirty="0">
                <a:latin typeface="Greycliff CF" pitchFamily="2" charset="77"/>
              </a:rPr>
              <a:t>B = Repeating architectural feature</a:t>
            </a:r>
          </a:p>
          <a:p>
            <a:r>
              <a:rPr lang="en-US" sz="1600" dirty="0">
                <a:latin typeface="Greycliff CF" pitchFamily="2" charset="77"/>
              </a:rPr>
              <a:t>C = Prominent entry</a:t>
            </a:r>
          </a:p>
          <a:p>
            <a:r>
              <a:rPr lang="en-US" sz="1600" dirty="0">
                <a:latin typeface="Greycliff CF" pitchFamily="2" charset="77"/>
              </a:rPr>
              <a:t>D = Ground-floor transparency</a:t>
            </a:r>
          </a:p>
          <a:p>
            <a:r>
              <a:rPr lang="en-US" sz="1600" dirty="0">
                <a:latin typeface="Greycliff CF" pitchFamily="2" charset="77"/>
              </a:rPr>
              <a:t>E = Upper-floor transparen</a:t>
            </a:r>
            <a:r>
              <a:rPr lang="en-US" dirty="0"/>
              <a:t>cy</a:t>
            </a:r>
          </a:p>
        </p:txBody>
      </p:sp>
    </p:spTree>
    <p:extLst>
      <p:ext uri="{BB962C8B-B14F-4D97-AF65-F5344CB8AC3E}">
        <p14:creationId xmlns:p14="http://schemas.microsoft.com/office/powerpoint/2010/main" val="900767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D381D1-D960-5098-E224-053B4F9D5650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Districts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Open Space + Recreation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C32050-FF67-9AB8-54E5-61C3E57D9859}"/>
              </a:ext>
            </a:extLst>
          </p:cNvPr>
          <p:cNvSpPr txBox="1"/>
          <p:nvPr/>
        </p:nvSpPr>
        <p:spPr>
          <a:xfrm>
            <a:off x="1211580" y="1002814"/>
            <a:ext cx="9589770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5493"/>
                </a:solidFill>
                <a:latin typeface="Greycliff CF Bold" pitchFamily="2" charset="77"/>
              </a:rPr>
              <a:t>OS Open Space District</a:t>
            </a:r>
          </a:p>
          <a:p>
            <a:r>
              <a:rPr lang="en-US" sz="2000" b="1" dirty="0">
                <a:latin typeface="Greycliff CF Demi Bold" pitchFamily="2" charset="77"/>
              </a:rPr>
              <a:t>Intended to preserve and protect open space, such as parks, playgrounds, + natural areas, for recreational activities + conservation.</a:t>
            </a:r>
          </a:p>
          <a:p>
            <a:endParaRPr lang="en-US" sz="2000" dirty="0">
              <a:latin typeface="Greycliff CF Bold" pitchFamily="2" charset="77"/>
            </a:endParaRPr>
          </a:p>
          <a:p>
            <a:r>
              <a:rPr lang="en-US" sz="2200" b="1" dirty="0">
                <a:solidFill>
                  <a:srgbClr val="005493"/>
                </a:solidFill>
                <a:latin typeface="Greycliff CF Bold" pitchFamily="2" charset="77"/>
              </a:rPr>
              <a:t>GC1 Golf Course District</a:t>
            </a:r>
          </a:p>
          <a:p>
            <a:r>
              <a:rPr lang="en-US" sz="2000" b="1" dirty="0">
                <a:latin typeface="Greycliff CF Demi Bold" pitchFamily="2" charset="77"/>
              </a:rPr>
              <a:t>Intended to accommodate golf courses, driving ranges, + country clubs, providing for recreational spaces + community-oriented activities.</a:t>
            </a:r>
          </a:p>
          <a:p>
            <a:endParaRPr lang="en-US" sz="2200" b="1" dirty="0">
              <a:solidFill>
                <a:srgbClr val="005493"/>
              </a:solidFill>
              <a:latin typeface="Greycliff CF Bold" pitchFamily="2" charset="77"/>
            </a:endParaRPr>
          </a:p>
          <a:p>
            <a:r>
              <a:rPr lang="en-US" sz="2200" b="1" dirty="0">
                <a:solidFill>
                  <a:srgbClr val="005493"/>
                </a:solidFill>
                <a:latin typeface="Greycliff CF Bold" pitchFamily="2" charset="77"/>
              </a:rPr>
              <a:t>GC2 Golf Course District</a:t>
            </a:r>
          </a:p>
          <a:p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** All future development by PUD</a:t>
            </a:r>
          </a:p>
          <a:p>
            <a:r>
              <a:rPr lang="en-US" sz="2000" b="1" dirty="0">
                <a:latin typeface="Greycliff CF Demi Bold" pitchFamily="2" charset="77"/>
              </a:rPr>
              <a:t>Intended to accommodate a mix of golf courses, driving ranges, country clubs, single-family developments, + office spaces in a balanced environment.</a:t>
            </a:r>
          </a:p>
          <a:p>
            <a:endParaRPr lang="en-US" sz="2200" b="1" dirty="0">
              <a:solidFill>
                <a:srgbClr val="005493"/>
              </a:solidFill>
              <a:latin typeface="Greycliff CF Bold" pitchFamily="2" charset="77"/>
            </a:endParaRPr>
          </a:p>
          <a:p>
            <a:r>
              <a:rPr lang="en-US" sz="2200" b="1" dirty="0">
                <a:solidFill>
                  <a:srgbClr val="005493"/>
                </a:solidFill>
                <a:latin typeface="Greycliff CF Bold" pitchFamily="2" charset="77"/>
              </a:rPr>
              <a:t>E Equestrian Estate District</a:t>
            </a:r>
          </a:p>
          <a:p>
            <a:r>
              <a:rPr lang="en-US" sz="2000" b="1" i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** All future development by PUD</a:t>
            </a:r>
          </a:p>
          <a:p>
            <a:r>
              <a:rPr lang="en-US" sz="2000" b="1" dirty="0">
                <a:latin typeface="Greycliff CF Demi Bold" pitchFamily="2" charset="77"/>
              </a:rPr>
              <a:t>Intended to accommodate a harmonious mix of equestrian facilities + single-family.</a:t>
            </a:r>
          </a:p>
        </p:txBody>
      </p:sp>
    </p:spTree>
    <p:extLst>
      <p:ext uri="{BB962C8B-B14F-4D97-AF65-F5344CB8AC3E}">
        <p14:creationId xmlns:p14="http://schemas.microsoft.com/office/powerpoint/2010/main" val="3693147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D381D1-D960-5098-E224-053B4F9D5650}"/>
              </a:ext>
            </a:extLst>
          </p:cNvPr>
          <p:cNvSpPr txBox="1"/>
          <p:nvPr/>
        </p:nvSpPr>
        <p:spPr>
          <a:xfrm>
            <a:off x="0" y="0"/>
            <a:ext cx="9010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5493"/>
                </a:solidFill>
                <a:latin typeface="Greycliff CF Medium" pitchFamily="2" charset="77"/>
              </a:rPr>
              <a:t>Site Standards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Greycliff CF Demi Bold" pitchFamily="2" charset="77"/>
              </a:rPr>
              <a:t>General Development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D92D61-2360-1ABB-FD85-4D3833C72A02}"/>
              </a:ext>
            </a:extLst>
          </p:cNvPr>
          <p:cNvSpPr txBox="1"/>
          <p:nvPr/>
        </p:nvSpPr>
        <p:spPr>
          <a:xfrm>
            <a:off x="374819" y="646331"/>
            <a:ext cx="11442361" cy="557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spcBef>
                <a:spcPts val="10"/>
              </a:spcBef>
              <a:spcAft>
                <a:spcPts val="10"/>
              </a:spcAft>
            </a:pPr>
            <a:r>
              <a:rPr lang="en-US" sz="2200" b="1" dirty="0">
                <a:solidFill>
                  <a:srgbClr val="005493"/>
                </a:solidFill>
                <a:latin typeface="Greycliff CF Bold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Development regulations of general applicability</a:t>
            </a:r>
          </a:p>
          <a:p>
            <a:pPr marR="0" lvl="0">
              <a:spcBef>
                <a:spcPts val="10"/>
              </a:spcBef>
              <a:spcAft>
                <a:spcPts val="10"/>
              </a:spcAft>
            </a:pPr>
            <a:endParaRPr lang="en-US" sz="2000" b="1" dirty="0">
              <a:solidFill>
                <a:srgbClr val="005493"/>
              </a:solidFill>
              <a:latin typeface="Greycliff CF Bold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10"/>
              </a:spcBef>
              <a:spcAft>
                <a:spcPts val="10"/>
              </a:spcAft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General standards</a:t>
            </a:r>
          </a:p>
          <a:p>
            <a:pPr marL="285750" marR="0" lvl="0" indent="-28575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Maximum number of principal structures on a lot</a:t>
            </a:r>
          </a:p>
          <a:p>
            <a:pPr marL="285750" marR="0" lvl="0" indent="-28575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Lot access</a:t>
            </a:r>
          </a:p>
          <a:p>
            <a:pPr marL="285750" marR="0" lvl="0" indent="-28575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Structures prohibited in utility easements</a:t>
            </a:r>
            <a:endParaRPr lang="en-US" sz="2000" dirty="0">
              <a:effectLst/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Sight visibility</a:t>
            </a:r>
          </a:p>
          <a:p>
            <a:pPr marR="0" lvl="0">
              <a:spcBef>
                <a:spcPts val="10"/>
              </a:spcBef>
              <a:spcAft>
                <a:spcPts val="10"/>
              </a:spcAft>
            </a:pPr>
            <a:endParaRPr lang="en-US" sz="2000" dirty="0"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10"/>
              </a:spcBef>
              <a:spcAft>
                <a:spcPts val="10"/>
              </a:spcAft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Exterior Lighting </a:t>
            </a:r>
            <a:r>
              <a:rPr lang="en-US" sz="2000" i="1" dirty="0">
                <a:solidFill>
                  <a:srgbClr val="005493"/>
                </a:solidFill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New – compatibility + light pollution controls</a:t>
            </a:r>
            <a:endParaRPr lang="en-US" sz="2000" b="1" dirty="0">
              <a:solidFill>
                <a:schemeClr val="accent6">
                  <a:lumMod val="75000"/>
                </a:schemeClr>
              </a:solidFill>
              <a:effectLst/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10"/>
              </a:spcBef>
              <a:spcAft>
                <a:spcPts val="10"/>
              </a:spcAft>
            </a:pPr>
            <a:endParaRPr lang="en-US" sz="2200" dirty="0">
              <a:effectLst/>
              <a:latin typeface="Greycliff CF Medium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Aft>
                <a:spcPts val="200"/>
              </a:spcAft>
            </a:pP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Animals</a:t>
            </a:r>
            <a:r>
              <a:rPr lang="en-US" sz="22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solidFill>
                  <a:srgbClr val="005493"/>
                </a:solidFill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Simplified</a:t>
            </a: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Keeping of the animals accessory use in R-1 District with 3+ acres</a:t>
            </a: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animals for every 5 acres with limit of 6 animals</a:t>
            </a: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Permitted animals: </a:t>
            </a: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orses; donkeys;</a:t>
            </a: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ules; sheep; goats; cattle</a:t>
            </a:r>
          </a:p>
          <a:p>
            <a:pPr marL="342900" marR="0" lvl="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Prohibited animals: swine; </a:t>
            </a:r>
            <a:r>
              <a:rPr lang="en-US" sz="2000" dirty="0"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angerous animals (per Illinois Compiled Statutes, Federal law, common definition)</a:t>
            </a:r>
          </a:p>
          <a:p>
            <a:pPr marL="342900" marR="0" lvl="0" indent="-342900">
              <a:spcBef>
                <a:spcPts val="10"/>
              </a:spcBef>
              <a:spcAft>
                <a:spcPts val="1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Greycliff CF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Animals must be housed or grazed 200 feet or more from adjacent property owner’s dwelling</a:t>
            </a:r>
          </a:p>
        </p:txBody>
      </p:sp>
    </p:spTree>
    <p:extLst>
      <p:ext uri="{BB962C8B-B14F-4D97-AF65-F5344CB8AC3E}">
        <p14:creationId xmlns:p14="http://schemas.microsoft.com/office/powerpoint/2010/main" val="273747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938</Words>
  <Application>Microsoft Macintosh PowerPoint</Application>
  <PresentationFormat>Widescreen</PresentationFormat>
  <Paragraphs>228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Greycliff CF Demi Bold</vt:lpstr>
      <vt:lpstr>Greycliff CF</vt:lpstr>
      <vt:lpstr>Greycliff CF Bold</vt:lpstr>
      <vt:lpstr>Courier New</vt:lpstr>
      <vt:lpstr>Greycliff CF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Arista Strungys</dc:creator>
  <cp:lastModifiedBy>Arista Strungys</cp:lastModifiedBy>
  <cp:revision>57</cp:revision>
  <dcterms:created xsi:type="dcterms:W3CDTF">2024-01-03T16:20:05Z</dcterms:created>
  <dcterms:modified xsi:type="dcterms:W3CDTF">2026-08-17T17:33:16Z</dcterms:modified>
</cp:coreProperties>
</file>